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9"/>
  </p:notesMasterIdLst>
  <p:handoutMasterIdLst>
    <p:handoutMasterId r:id="rId10"/>
  </p:handoutMasterIdLst>
  <p:sldIdLst>
    <p:sldId id="256" r:id="rId2"/>
    <p:sldId id="259" r:id="rId3"/>
    <p:sldId id="266" r:id="rId4"/>
    <p:sldId id="262" r:id="rId5"/>
    <p:sldId id="261" r:id="rId6"/>
    <p:sldId id="263" r:id="rId7"/>
    <p:sldId id="265" r:id="rId8"/>
  </p:sldIdLst>
  <p:sldSz cx="12192000" cy="6858000"/>
  <p:notesSz cx="6858000" cy="9144000"/>
  <p:defaultTextStyle>
    <a:defPPr rtl="0"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2D727A-553A-C6FD-B253-72B8B0429D65}" v="81" dt="2024-11-21T18:59:29.984"/>
    <p1510:client id="{86EA50E6-33F6-48A8-A250-1D32C9E1BDAE}" v="5" dt="2024-11-21T15:57:57.187"/>
    <p1510:client id="{A255BF4B-94EF-E6BE-82B6-7E7FA6728869}" v="714" dt="2024-11-21T20:11:06.367"/>
    <p1510:client id="{C487C76A-4EBB-E07B-454C-0B3A9A4209B3}" v="18" dt="2024-11-21T20:14:11.096"/>
    <p1510:client id="{E461E91F-5E6D-0FC0-7B54-F2A2F5E2A9A0}" v="423" dt="2024-11-21T20:20:30.434"/>
    <p1510:client id="{EA3C76C4-2A06-F08B-1DF9-B05B74026ECB}" v="103" dt="2024-11-21T18:59:49.6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 rtlCol="0"/>
        <a:lstStyle/>
        <a:p>
          <a:pPr rtl="0"/>
          <a:endParaRPr lang="en-US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0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0"/>
      <dgm:spPr/>
    </dgm:pt>
    <dgm:pt modelId="{429CABD1-4116-474B-81BF-735E2CA9DD00}" type="pres">
      <dgm:prSet presAssocID="{7E5AA53B-3EEE-4DE4-BB81-9044890C2946}" presName="dstNode" presStyleLbl="node1" presStyleIdx="0" presStyleCnt="0"/>
      <dgm:spPr/>
    </dgm:pt>
  </dgm:ptLst>
  <dgm:cxnLst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 rtlCol="0"/>
        <a:lstStyle/>
        <a:p>
          <a:pPr rtl="0"/>
          <a:endParaRPr lang="en-US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0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0"/>
      <dgm:spPr/>
    </dgm:pt>
    <dgm:pt modelId="{429CABD1-4116-474B-81BF-735E2CA9DD00}" type="pres">
      <dgm:prSet presAssocID="{7E5AA53B-3EEE-4DE4-BB81-9044890C2946}" presName="dstNode" presStyleLbl="node1" presStyleIdx="0" presStyleCnt="0"/>
      <dgm:spPr/>
    </dgm:pt>
  </dgm:ptLst>
  <dgm:cxnLst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 rtlCol="0"/>
        <a:lstStyle/>
        <a:p>
          <a:pPr rtl="0"/>
          <a:endParaRPr lang="en-US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0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0"/>
      <dgm:spPr/>
    </dgm:pt>
    <dgm:pt modelId="{429CABD1-4116-474B-81BF-735E2CA9DD00}" type="pres">
      <dgm:prSet presAssocID="{7E5AA53B-3EEE-4DE4-BB81-9044890C2946}" presName="dstNode" presStyleLbl="node1" presStyleIdx="0" presStyleCnt="0"/>
      <dgm:spPr/>
    </dgm:pt>
  </dgm:ptLst>
  <dgm:cxnLst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54A2EA4-0B56-441C-A9D3-5AD09C9F1422}" type="datetime1">
              <a:rPr lang="de-DE" smtClean="0"/>
              <a:t>21.11.2024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90168E-626C-4E60-93C0-A00D2560946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svg>
</file>

<file path=ppt/media/image11.png>
</file>

<file path=ppt/media/image12.jpeg>
</file>

<file path=ppt/media/image2.png>
</file>

<file path=ppt/media/image3.jpeg>
</file>

<file path=ppt/media/image4.png>
</file>

<file path=ppt/media/image5.png>
</file>

<file path=ppt/media/image6.png>
</file>

<file path=ppt/media/image7.sv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B085CE-6145-404E-B599-68FDF26648DF}" type="datetime1">
              <a:rPr lang="de-DE" smtClean="0"/>
              <a:pPr/>
              <a:t>21.11.2024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6B3AB32-59DF-41F1-9618-EDFBF5049629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5115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54700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6524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AC03BF4-324D-444B-B2B4-5879EFE83EC5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14D70A-F3C5-4A6E-9522-4175BD08EA7F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E4688D79-9856-49D3-A6E5-0DDD62E7F21D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BDE1979-03AF-4780-AA12-4B63DE69AC45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5D6A1D9F-0411-49EB-8C99-09648CED7900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277A7A-EAFE-4BD9-883A-190BF6213361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B7AF743-5D3F-4201-BC3F-6547FAFA22B9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2D69A12-2F55-4BC0-8DE6-9A20F0D713DC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  <p:sp>
        <p:nvSpPr>
          <p:cNvPr id="7" name="Rechteck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12B84F-57B3-4CC5-9030-860002DF7D30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79E7381-8FDF-40EE-9279-25401C84A40A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1189B38-3700-4F31-B929-FDC2A865E208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43214D96-B3C8-4F1E-B664-5DE2819FAB83}" type="datetime1">
              <a:rPr lang="de-DE" noProof="0" smtClean="0"/>
              <a:t>21.11.2024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  <p:sp>
        <p:nvSpPr>
          <p:cNvPr id="9" name="Rechteck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hteck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hteck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svg"/><Relationship Id="rId7" Type="http://schemas.openxmlformats.org/officeDocument/2006/relationships/image" Target="../media/image10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10" Type="http://schemas.openxmlformats.org/officeDocument/2006/relationships/image" Target="../media/image2.png"/><Relationship Id="rId4" Type="http://schemas.openxmlformats.org/officeDocument/2006/relationships/diagramData" Target="../diagrams/data3.xml"/><Relationship Id="rId9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hteck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7" name="Bild 6" descr="Digitale Verbindungen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</p:grpSp>
      <p:sp>
        <p:nvSpPr>
          <p:cNvPr id="22" name="Rechteck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  <a:effectLst>
            <a:outerShdw blurRad="63500" dist="38100" dir="2700000">
              <a:srgbClr val="000000">
                <a:alpha val="40000"/>
              </a:srgbClr>
            </a:outerShdw>
            <a:reflection stA="40000" endPos="54000" dist="50800" dir="5400000" sy="-100000" algn="bl" rotWithShape="0"/>
          </a:effectLst>
        </p:spPr>
        <p:txBody>
          <a:bodyPr rtlCol="0">
            <a:noAutofit/>
          </a:bodyPr>
          <a:lstStyle/>
          <a:p>
            <a:r>
              <a:rPr lang="de-DE" sz="60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ZXdata</a:t>
            </a:r>
            <a:r>
              <a:rPr lang="de-DE" sz="6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de-DE" sz="60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labs</a:t>
            </a:r>
            <a:endParaRPr lang="de-DE" sz="6000" err="1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rmAutofit/>
          </a:bodyPr>
          <a:lstStyle/>
          <a:p>
            <a:r>
              <a:rPr lang="de-DE">
                <a:solidFill>
                  <a:srgbClr val="7CEBFF"/>
                </a:solidFill>
              </a:rPr>
              <a:t>Challenge: Thread-X</a:t>
            </a:r>
          </a:p>
        </p:txBody>
      </p:sp>
      <p:pic>
        <p:nvPicPr>
          <p:cNvPr id="4" name="Picture 3" descr="A yellow and white logo&#10;&#10;Description automatically generated">
            <a:extLst>
              <a:ext uri="{FF2B5EF4-FFF2-40B4-BE49-F238E27FC236}">
                <a16:creationId xmlns:a16="http://schemas.microsoft.com/office/drawing/2014/main" id="{0225484F-0828-46D6-ADFF-4C3F162AB2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3350" y="828566"/>
            <a:ext cx="2483643" cy="2547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hteck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8" name="Inhaltsplatzhalter 4" descr="Digitale Zahlen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</p:grpSp>
      <p:graphicFrame>
        <p:nvGraphicFramePr>
          <p:cNvPr id="6" name="Inhaltsplatzhalt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3061763"/>
              </p:ext>
            </p:extLst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Titel 3">
            <a:extLst>
              <a:ext uri="{FF2B5EF4-FFF2-40B4-BE49-F238E27FC236}">
                <a16:creationId xmlns:a16="http://schemas.microsoft.com/office/drawing/2014/main" id="{FE34E3D0-74C1-F616-D0A5-FEBE7EAF1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400" b="1" err="1">
                <a:ea typeface="+mj-lt"/>
                <a:cs typeface="+mj-lt"/>
              </a:rPr>
              <a:t>Current</a:t>
            </a:r>
            <a:r>
              <a:rPr lang="de-DE" sz="2400" b="1">
                <a:ea typeface="+mj-lt"/>
                <a:cs typeface="+mj-lt"/>
              </a:rPr>
              <a:t> Problems </a:t>
            </a:r>
            <a:r>
              <a:rPr lang="de-DE" sz="2400" b="1" err="1">
                <a:ea typeface="+mj-lt"/>
                <a:cs typeface="+mj-lt"/>
              </a:rPr>
              <a:t>We</a:t>
            </a:r>
            <a:r>
              <a:rPr lang="de-DE" sz="2400" b="1">
                <a:ea typeface="+mj-lt"/>
                <a:cs typeface="+mj-lt"/>
              </a:rPr>
              <a:t> Want </a:t>
            </a:r>
            <a:r>
              <a:rPr lang="de-DE" sz="2400" b="1" err="1">
                <a:ea typeface="+mj-lt"/>
                <a:cs typeface="+mj-lt"/>
              </a:rPr>
              <a:t>to</a:t>
            </a:r>
            <a:r>
              <a:rPr lang="de-DE" sz="2400" b="1">
                <a:ea typeface="+mj-lt"/>
                <a:cs typeface="+mj-lt"/>
              </a:rPr>
              <a:t> </a:t>
            </a:r>
            <a:r>
              <a:rPr lang="de-DE" sz="2400" b="1" err="1">
                <a:ea typeface="+mj-lt"/>
                <a:cs typeface="+mj-lt"/>
              </a:rPr>
              <a:t>Solve</a:t>
            </a:r>
            <a:r>
              <a:rPr lang="de-DE" sz="2400" b="1">
                <a:ea typeface="+mj-lt"/>
                <a:cs typeface="+mj-lt"/>
              </a:rPr>
              <a:t>:</a:t>
            </a:r>
            <a:endParaRPr lang="en-US" sz="2400" b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CAEBAE-DDAA-456D-BD18-DC443DF15B3D}"/>
              </a:ext>
            </a:extLst>
          </p:cNvPr>
          <p:cNvSpPr txBox="1"/>
          <p:nvPr/>
        </p:nvSpPr>
        <p:spPr>
          <a:xfrm>
            <a:off x="721710" y="1860331"/>
            <a:ext cx="6850993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1. Communication Gaps: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No seamless connectivity across controls, HPC, cloud, and mobile platforms.</a:t>
            </a:r>
          </a:p>
          <a:p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2. Lack of Standardization: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No unified data model to standardize vehicle interfaces.</a:t>
            </a:r>
          </a:p>
          <a:p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3. Limited Scalability: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Existing frameworks can't easily adapt to new features.</a:t>
            </a:r>
          </a:p>
          <a:p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4. Update Misalignment: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Cloud and vehicle updates risk compatibility issues.</a:t>
            </a:r>
          </a:p>
          <a:p>
            <a:endParaRPr lang="en-US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hteck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8" name="Inhaltsplatzhalter 4" descr="Digitale Zahlen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</p:grpSp>
      <p:graphicFrame>
        <p:nvGraphicFramePr>
          <p:cNvPr id="6" name="Inhaltsplatzhalt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Titel 3">
            <a:extLst>
              <a:ext uri="{FF2B5EF4-FFF2-40B4-BE49-F238E27FC236}">
                <a16:creationId xmlns:a16="http://schemas.microsoft.com/office/drawing/2014/main" id="{FE34E3D0-74C1-F616-D0A5-FEBE7EAF1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sz="2400" b="1">
                <a:ea typeface="+mj-lt"/>
                <a:cs typeface="+mj-lt"/>
              </a:rPr>
            </a:br>
            <a:r>
              <a:rPr lang="en-US" sz="2400" b="1">
                <a:ea typeface="+mj-lt"/>
                <a:cs typeface="+mj-lt"/>
              </a:rPr>
              <a:t>Solutions &amp; Target Goals</a:t>
            </a:r>
            <a:endParaRPr lang="de-DE" sz="2400">
              <a:solidFill>
                <a:srgbClr val="000000"/>
              </a:solidFill>
              <a:ea typeface="+mj-lt"/>
              <a:cs typeface="+mj-lt"/>
            </a:endParaRPr>
          </a:p>
          <a:p>
            <a:endParaRPr lang="de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CAEBAE-DDAA-456D-BD18-DC443DF15B3D}"/>
              </a:ext>
            </a:extLst>
          </p:cNvPr>
          <p:cNvSpPr txBox="1"/>
          <p:nvPr/>
        </p:nvSpPr>
        <p:spPr>
          <a:xfrm>
            <a:off x="721710" y="1860331"/>
            <a:ext cx="6850993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1. Communication Framework: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Develop a transport abstraction layer to support flexible communication protocols like MQTT.</a:t>
            </a:r>
          </a:p>
          <a:p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2. Unified Data Model: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Standardize interfaces with a global namespace, enabling publish/subscribe and request/response mechanisms.</a:t>
            </a:r>
          </a:p>
          <a:p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3. Modular Architecture: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ECU Abstraction: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Simplify hardware interactions.</a:t>
            </a:r>
          </a:p>
          <a:p>
            <a:pPr marL="285750" indent="-285750">
              <a:buFont typeface="Arial,Sans-Serif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Service Abstraction: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Aggregate services for advanced vehicle functionalities.</a:t>
            </a:r>
          </a:p>
          <a:p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4. Forward Compatibility: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Support asynchronous updates between cloud and vehicles.</a:t>
            </a:r>
          </a:p>
          <a:p>
            <a:endParaRPr lang="en-US">
              <a:solidFill>
                <a:srgbClr val="000000"/>
              </a:solidFill>
              <a:ea typeface="+mn-lt"/>
              <a:cs typeface="+mn-lt"/>
            </a:endParaRPr>
          </a:p>
          <a:p>
            <a:endParaRPr lang="en-US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4963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3F2DB-71B6-97C8-68AC-EDC36875B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Architecture</a:t>
            </a:r>
          </a:p>
        </p:txBody>
      </p:sp>
      <p:pic>
        <p:nvPicPr>
          <p:cNvPr id="4" name="Content Placeholder 3" descr="A green circuit board with many small objects&#10;&#10;Description automatically generated">
            <a:extLst>
              <a:ext uri="{FF2B5EF4-FFF2-40B4-BE49-F238E27FC236}">
                <a16:creationId xmlns:a16="http://schemas.microsoft.com/office/drawing/2014/main" id="{30668D93-95FD-7BD0-019D-23CE5439A5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4488793" y="3148716"/>
            <a:ext cx="3205655" cy="21097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 descr="A blue circuit board with many small chips&#10;&#10;Description automatically generated">
            <a:extLst>
              <a:ext uri="{FF2B5EF4-FFF2-40B4-BE49-F238E27FC236}">
                <a16:creationId xmlns:a16="http://schemas.microsoft.com/office/drawing/2014/main" id="{8C51AF72-DA09-339E-D5ED-6FE5D7FE4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1379" y="3009619"/>
            <a:ext cx="2592552" cy="1740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A blue circuit board with many small chips&#10;&#10;Description automatically generated">
            <a:extLst>
              <a:ext uri="{FF2B5EF4-FFF2-40B4-BE49-F238E27FC236}">
                <a16:creationId xmlns:a16="http://schemas.microsoft.com/office/drawing/2014/main" id="{E63C8CAA-87C9-D2D9-5D79-1A7EAF56F2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690" y="3009618"/>
            <a:ext cx="2601311" cy="17496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F943DE3-3238-DF8C-D629-08202AF0138E}"/>
              </a:ext>
            </a:extLst>
          </p:cNvPr>
          <p:cNvSpPr txBox="1"/>
          <p:nvPr/>
        </p:nvSpPr>
        <p:spPr>
          <a:xfrm>
            <a:off x="9091448" y="4983655"/>
            <a:ext cx="175172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ECU_</a:t>
            </a:r>
          </a:p>
          <a:p>
            <a:r>
              <a:rPr lang="en-US" err="1"/>
              <a:t>Fan_Speed</a:t>
            </a:r>
            <a:r>
              <a:rPr lang="en-US"/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EA0966-3217-EAE7-FA94-521F3133F87F}"/>
              </a:ext>
            </a:extLst>
          </p:cNvPr>
          <p:cNvSpPr txBox="1"/>
          <p:nvPr/>
        </p:nvSpPr>
        <p:spPr>
          <a:xfrm>
            <a:off x="446689" y="4983655"/>
            <a:ext cx="260130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ECU_</a:t>
            </a:r>
          </a:p>
          <a:p>
            <a:r>
              <a:rPr lang="en-US" err="1"/>
              <a:t>Temperature_Sensor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B7724C-6BB5-3230-2970-7CBE15CEF3B6}"/>
              </a:ext>
            </a:extLst>
          </p:cNvPr>
          <p:cNvSpPr txBox="1"/>
          <p:nvPr/>
        </p:nvSpPr>
        <p:spPr>
          <a:xfrm>
            <a:off x="5141309" y="2128344"/>
            <a:ext cx="20144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HPC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587965-DD0C-5C4B-E007-1BCCEDD214D1}"/>
              </a:ext>
            </a:extLst>
          </p:cNvPr>
          <p:cNvSpPr txBox="1"/>
          <p:nvPr/>
        </p:nvSpPr>
        <p:spPr>
          <a:xfrm>
            <a:off x="3650302" y="3347831"/>
            <a:ext cx="86104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MQTT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0AC8A27-4091-819B-005E-05D6E33259FD}"/>
              </a:ext>
            </a:extLst>
          </p:cNvPr>
          <p:cNvSpPr txBox="1"/>
          <p:nvPr/>
        </p:nvSpPr>
        <p:spPr>
          <a:xfrm>
            <a:off x="7742617" y="3433376"/>
            <a:ext cx="20144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MQTT</a:t>
            </a: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C36AF648-D42C-B6ED-994E-620A2E4B5B8E}"/>
              </a:ext>
            </a:extLst>
          </p:cNvPr>
          <p:cNvSpPr/>
          <p:nvPr/>
        </p:nvSpPr>
        <p:spPr>
          <a:xfrm>
            <a:off x="3275724" y="3801241"/>
            <a:ext cx="1611586" cy="1751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D93CAA6C-8E37-B2C5-DA22-2B837B0AB36C}"/>
              </a:ext>
            </a:extLst>
          </p:cNvPr>
          <p:cNvSpPr/>
          <p:nvPr/>
        </p:nvSpPr>
        <p:spPr>
          <a:xfrm>
            <a:off x="7313447" y="3827515"/>
            <a:ext cx="1611586" cy="1751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BC23C134-0549-C335-0847-CEA7C0DC2B33}"/>
              </a:ext>
            </a:extLst>
          </p:cNvPr>
          <p:cNvSpPr/>
          <p:nvPr/>
        </p:nvSpPr>
        <p:spPr>
          <a:xfrm rot="10800000">
            <a:off x="3265285" y="4077856"/>
            <a:ext cx="1611586" cy="1751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F76313-0ECF-543D-4BC8-C2F88F03C56F}"/>
              </a:ext>
            </a:extLst>
          </p:cNvPr>
          <p:cNvSpPr txBox="1"/>
          <p:nvPr/>
        </p:nvSpPr>
        <p:spPr>
          <a:xfrm>
            <a:off x="3650301" y="4376008"/>
            <a:ext cx="86104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Rx/Tx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FF320B-B194-59C1-52B9-DEBD0EBD9149}"/>
              </a:ext>
            </a:extLst>
          </p:cNvPr>
          <p:cNvSpPr txBox="1"/>
          <p:nvPr/>
        </p:nvSpPr>
        <p:spPr>
          <a:xfrm>
            <a:off x="7742136" y="4365569"/>
            <a:ext cx="86104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Rx/Tx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C9FA6F03-1703-88FA-61E1-4A60E1D0E1E1}"/>
              </a:ext>
            </a:extLst>
          </p:cNvPr>
          <p:cNvSpPr/>
          <p:nvPr/>
        </p:nvSpPr>
        <p:spPr>
          <a:xfrm rot="10800000">
            <a:off x="7304928" y="4093513"/>
            <a:ext cx="1611586" cy="1751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90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F504BA9D-E91A-90EB-9818-7502D497B9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5421" y="513258"/>
            <a:ext cx="10084675" cy="76094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A3F2DB-71B6-97C8-68AC-EDC36875B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Architecture</a:t>
            </a:r>
          </a:p>
        </p:txBody>
      </p:sp>
      <p:pic>
        <p:nvPicPr>
          <p:cNvPr id="4" name="Content Placeholder 3" descr="A green circuit board with many small objects&#10;&#10;Description automatically generated">
            <a:extLst>
              <a:ext uri="{FF2B5EF4-FFF2-40B4-BE49-F238E27FC236}">
                <a16:creationId xmlns:a16="http://schemas.microsoft.com/office/drawing/2014/main" id="{30668D93-95FD-7BD0-019D-23CE5439A5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624551" y="3766199"/>
            <a:ext cx="1996966" cy="13126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A blue circuit board with many small chips&#10;&#10;Description automatically generated">
            <a:extLst>
              <a:ext uri="{FF2B5EF4-FFF2-40B4-BE49-F238E27FC236}">
                <a16:creationId xmlns:a16="http://schemas.microsoft.com/office/drawing/2014/main" id="{86EFA865-EF8C-2B42-9695-E09CFB4D1A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72138" y="4936515"/>
            <a:ext cx="1059794" cy="7161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 descr="A blue circuit board with many small chips&#10;&#10;Description automatically generated">
            <a:extLst>
              <a:ext uri="{FF2B5EF4-FFF2-40B4-BE49-F238E27FC236}">
                <a16:creationId xmlns:a16="http://schemas.microsoft.com/office/drawing/2014/main" id="{8C51AF72-DA09-339E-D5ED-6FE5D7FE40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4345" y="2720585"/>
            <a:ext cx="1059794" cy="7161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A blue circuit board with many small chips&#10;&#10;Description automatically generated">
            <a:extLst>
              <a:ext uri="{FF2B5EF4-FFF2-40B4-BE49-F238E27FC236}">
                <a16:creationId xmlns:a16="http://schemas.microsoft.com/office/drawing/2014/main" id="{E63C8CAA-87C9-D2D9-5D79-1A7EAF56F2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72138" y="2720584"/>
            <a:ext cx="1059794" cy="7161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C76A9C0-5CF9-B36F-EF01-3428A75E94E4}"/>
              </a:ext>
            </a:extLst>
          </p:cNvPr>
          <p:cNvCxnSpPr/>
          <p:nvPr/>
        </p:nvCxnSpPr>
        <p:spPr>
          <a:xfrm>
            <a:off x="3326525" y="3111937"/>
            <a:ext cx="1189770" cy="65164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66FC03B-DE8E-FCBC-19D4-48F39DBF4AAF}"/>
              </a:ext>
            </a:extLst>
          </p:cNvPr>
          <p:cNvCxnSpPr>
            <a:cxnSpLocks/>
          </p:cNvCxnSpPr>
          <p:nvPr/>
        </p:nvCxnSpPr>
        <p:spPr>
          <a:xfrm flipV="1">
            <a:off x="3317766" y="4972268"/>
            <a:ext cx="1207284" cy="29428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55412-4DAF-415D-2BA0-E9B2556E679F}"/>
              </a:ext>
            </a:extLst>
          </p:cNvPr>
          <p:cNvCxnSpPr>
            <a:cxnSpLocks/>
          </p:cNvCxnSpPr>
          <p:nvPr/>
        </p:nvCxnSpPr>
        <p:spPr>
          <a:xfrm flipV="1">
            <a:off x="6716110" y="3054131"/>
            <a:ext cx="1382461" cy="61835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DD37963-A85C-1401-5573-C645259B6CAC}"/>
              </a:ext>
            </a:extLst>
          </p:cNvPr>
          <p:cNvCxnSpPr>
            <a:cxnSpLocks/>
          </p:cNvCxnSpPr>
          <p:nvPr/>
        </p:nvCxnSpPr>
        <p:spPr>
          <a:xfrm>
            <a:off x="6786179" y="4968762"/>
            <a:ext cx="1321149" cy="14364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058EC22-B68C-D963-DED3-FF6C3C6296A8}"/>
              </a:ext>
            </a:extLst>
          </p:cNvPr>
          <p:cNvSpPr txBox="1"/>
          <p:nvPr/>
        </p:nvSpPr>
        <p:spPr>
          <a:xfrm>
            <a:off x="8119241" y="3529724"/>
            <a:ext cx="175172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ECU_</a:t>
            </a:r>
          </a:p>
          <a:p>
            <a:r>
              <a:rPr lang="en-US"/>
              <a:t>BACK_RIGHT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3D9A0D-B504-F6C7-719B-38CE969557C5}"/>
              </a:ext>
            </a:extLst>
          </p:cNvPr>
          <p:cNvSpPr txBox="1"/>
          <p:nvPr/>
        </p:nvSpPr>
        <p:spPr>
          <a:xfrm>
            <a:off x="4624550" y="3301999"/>
            <a:ext cx="20144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HPC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93BA9D-70DC-CCDA-F5C3-ECE8FEB2E43F}"/>
              </a:ext>
            </a:extLst>
          </p:cNvPr>
          <p:cNvSpPr txBox="1"/>
          <p:nvPr/>
        </p:nvSpPr>
        <p:spPr>
          <a:xfrm>
            <a:off x="2399860" y="5666825"/>
            <a:ext cx="182179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ECU_ </a:t>
            </a:r>
          </a:p>
          <a:p>
            <a:r>
              <a:rPr lang="en-US"/>
              <a:t>FRONT_LEFT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A7C1F6F-BE66-2D7E-7ED7-E5A07B187D56}"/>
              </a:ext>
            </a:extLst>
          </p:cNvPr>
          <p:cNvSpPr txBox="1"/>
          <p:nvPr/>
        </p:nvSpPr>
        <p:spPr>
          <a:xfrm>
            <a:off x="2172136" y="3485929"/>
            <a:ext cx="182179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ECU_</a:t>
            </a:r>
          </a:p>
          <a:p>
            <a:r>
              <a:rPr lang="en-US"/>
              <a:t>FRONT_RIGHT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55D24C8-3BCC-44BB-90EC-EB4BCBBCC846}"/>
              </a:ext>
            </a:extLst>
          </p:cNvPr>
          <p:cNvSpPr/>
          <p:nvPr/>
        </p:nvSpPr>
        <p:spPr>
          <a:xfrm>
            <a:off x="8469586" y="5517930"/>
            <a:ext cx="385379" cy="3503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4E04524-94CB-7411-47F1-D682168987C4}"/>
              </a:ext>
            </a:extLst>
          </p:cNvPr>
          <p:cNvSpPr txBox="1"/>
          <p:nvPr/>
        </p:nvSpPr>
        <p:spPr>
          <a:xfrm>
            <a:off x="8241861" y="5544205"/>
            <a:ext cx="182179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ECU_ </a:t>
            </a:r>
            <a:r>
              <a:rPr lang="en-US" err="1"/>
              <a:t>BACK_Left</a:t>
            </a:r>
          </a:p>
        </p:txBody>
      </p:sp>
      <p:pic>
        <p:nvPicPr>
          <p:cNvPr id="26" name="Picture 25" descr="A blue circuit board with many small chips&#10;&#10;Description automatically generated">
            <a:extLst>
              <a:ext uri="{FF2B5EF4-FFF2-40B4-BE49-F238E27FC236}">
                <a16:creationId xmlns:a16="http://schemas.microsoft.com/office/drawing/2014/main" id="{27E557D7-FFDA-FAED-9F0D-B39A9B78FC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4414" y="4805135"/>
            <a:ext cx="1059794" cy="7161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34353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uppieren 43">
            <a:extLst>
              <a:ext uri="{FF2B5EF4-FFF2-40B4-BE49-F238E27FC236}">
                <a16:creationId xmlns:a16="http://schemas.microsoft.com/office/drawing/2014/main" id="{36323B61-C0EA-BA7A-9929-4CD9E8347803}"/>
              </a:ext>
            </a:extLst>
          </p:cNvPr>
          <p:cNvGrpSpPr/>
          <p:nvPr/>
        </p:nvGrpSpPr>
        <p:grpSpPr>
          <a:xfrm>
            <a:off x="445570" y="2961375"/>
            <a:ext cx="5253420" cy="4085019"/>
            <a:chOff x="313121" y="856158"/>
            <a:chExt cx="10084675" cy="7609487"/>
          </a:xfrm>
        </p:grpSpPr>
        <p:pic>
          <p:nvPicPr>
            <p:cNvPr id="5" name="Graphic 9">
              <a:extLst>
                <a:ext uri="{FF2B5EF4-FFF2-40B4-BE49-F238E27FC236}">
                  <a16:creationId xmlns:a16="http://schemas.microsoft.com/office/drawing/2014/main" id="{B99B007F-26F3-01FD-D4CA-C03AE71CE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13121" y="856158"/>
              <a:ext cx="10084675" cy="7609487"/>
            </a:xfrm>
            <a:prstGeom prst="rect">
              <a:avLst/>
            </a:prstGeom>
          </p:spPr>
        </p:pic>
        <p:pic>
          <p:nvPicPr>
            <p:cNvPr id="9" name="Content Placeholder 3" descr="A green circuit board with many small objects&#10;&#10;Description automatically generated">
              <a:extLst>
                <a:ext uri="{FF2B5EF4-FFF2-40B4-BE49-F238E27FC236}">
                  <a16:creationId xmlns:a16="http://schemas.microsoft.com/office/drawing/2014/main" id="{02A1E6C0-2EFF-D839-4735-F868A00D4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02251" y="4109099"/>
              <a:ext cx="1996966" cy="131268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1" name="Picture 4" descr="A blue circuit board with many small chips&#10;&#10;Description automatically generated">
              <a:extLst>
                <a:ext uri="{FF2B5EF4-FFF2-40B4-BE49-F238E27FC236}">
                  <a16:creationId xmlns:a16="http://schemas.microsoft.com/office/drawing/2014/main" id="{2DC762A1-B3E9-4EFF-CF43-5232247CC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49838" y="5279415"/>
              <a:ext cx="1059794" cy="71614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3" name="Picture 7" descr="A blue circuit board with many small chips&#10;&#10;Description automatically generated">
              <a:extLst>
                <a:ext uri="{FF2B5EF4-FFF2-40B4-BE49-F238E27FC236}">
                  <a16:creationId xmlns:a16="http://schemas.microsoft.com/office/drawing/2014/main" id="{DF6A73AB-6CFE-8E71-C62C-64E0A665B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02045" y="3063485"/>
              <a:ext cx="1059794" cy="71614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5" name="Picture 8" descr="A blue circuit board with many small chips&#10;&#10;Description automatically generated">
              <a:extLst>
                <a:ext uri="{FF2B5EF4-FFF2-40B4-BE49-F238E27FC236}">
                  <a16:creationId xmlns:a16="http://schemas.microsoft.com/office/drawing/2014/main" id="{63538BA4-0E07-0474-6EF4-2C36047CC5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49838" y="3063484"/>
              <a:ext cx="1059794" cy="71614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cxnSp>
          <p:nvCxnSpPr>
            <p:cNvPr id="17" name="Straight Arrow Connector 13">
              <a:extLst>
                <a:ext uri="{FF2B5EF4-FFF2-40B4-BE49-F238E27FC236}">
                  <a16:creationId xmlns:a16="http://schemas.microsoft.com/office/drawing/2014/main" id="{5354261A-7268-54DD-D70E-8CD81E7DA327}"/>
                </a:ext>
              </a:extLst>
            </p:cNvPr>
            <p:cNvCxnSpPr/>
            <p:nvPr/>
          </p:nvCxnSpPr>
          <p:spPr>
            <a:xfrm>
              <a:off x="2704225" y="3454837"/>
              <a:ext cx="1189770" cy="651642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4">
              <a:extLst>
                <a:ext uri="{FF2B5EF4-FFF2-40B4-BE49-F238E27FC236}">
                  <a16:creationId xmlns:a16="http://schemas.microsoft.com/office/drawing/2014/main" id="{D0B75CDC-A010-60E6-F695-EAF60CCF35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95466" y="5315168"/>
              <a:ext cx="1207284" cy="294288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15">
              <a:extLst>
                <a:ext uri="{FF2B5EF4-FFF2-40B4-BE49-F238E27FC236}">
                  <a16:creationId xmlns:a16="http://schemas.microsoft.com/office/drawing/2014/main" id="{BC09BA5C-E2EC-A3D5-4F4E-699237E9D6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3810" y="3397031"/>
              <a:ext cx="1382461" cy="618356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16">
              <a:extLst>
                <a:ext uri="{FF2B5EF4-FFF2-40B4-BE49-F238E27FC236}">
                  <a16:creationId xmlns:a16="http://schemas.microsoft.com/office/drawing/2014/main" id="{9042BA2F-9936-4E27-0261-AA4E8C495C85}"/>
                </a:ext>
              </a:extLst>
            </p:cNvPr>
            <p:cNvCxnSpPr>
              <a:cxnSpLocks/>
            </p:cNvCxnSpPr>
            <p:nvPr/>
          </p:nvCxnSpPr>
          <p:spPr>
            <a:xfrm>
              <a:off x="6163879" y="5311662"/>
              <a:ext cx="1321149" cy="14364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TextBox 22">
              <a:extLst>
                <a:ext uri="{FF2B5EF4-FFF2-40B4-BE49-F238E27FC236}">
                  <a16:creationId xmlns:a16="http://schemas.microsoft.com/office/drawing/2014/main" id="{8A52F717-73F2-121D-A8BB-756BAF30DC5E}"/>
                </a:ext>
              </a:extLst>
            </p:cNvPr>
            <p:cNvSpPr txBox="1"/>
            <p:nvPr/>
          </p:nvSpPr>
          <p:spPr>
            <a:xfrm>
              <a:off x="1777560" y="6009725"/>
              <a:ext cx="1821792" cy="646331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3" name="Rectangle 26">
              <a:extLst>
                <a:ext uri="{FF2B5EF4-FFF2-40B4-BE49-F238E27FC236}">
                  <a16:creationId xmlns:a16="http://schemas.microsoft.com/office/drawing/2014/main" id="{B08C6C41-676F-47FB-DA81-677A9B335D28}"/>
                </a:ext>
              </a:extLst>
            </p:cNvPr>
            <p:cNvSpPr/>
            <p:nvPr/>
          </p:nvSpPr>
          <p:spPr>
            <a:xfrm>
              <a:off x="7847286" y="5860830"/>
              <a:ext cx="385379" cy="35034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Picture 25" descr="A blue circuit board with many small chips&#10;&#10;Description automatically generated">
              <a:extLst>
                <a:ext uri="{FF2B5EF4-FFF2-40B4-BE49-F238E27FC236}">
                  <a16:creationId xmlns:a16="http://schemas.microsoft.com/office/drawing/2014/main" id="{A61567A5-E08A-73B6-86F7-9AD1D05CD0A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72114" y="5148035"/>
              <a:ext cx="1059794" cy="71614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sp>
        <p:nvSpPr>
          <p:cNvPr id="43" name="Titel 42">
            <a:extLst>
              <a:ext uri="{FF2B5EF4-FFF2-40B4-BE49-F238E27FC236}">
                <a16:creationId xmlns:a16="http://schemas.microsoft.com/office/drawing/2014/main" id="{227A367D-DC8B-702C-FDE7-D99DE58DC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492" y="-1787044"/>
            <a:ext cx="11029616" cy="1013800"/>
          </a:xfrm>
        </p:spPr>
        <p:txBody>
          <a:bodyPr/>
          <a:lstStyle/>
          <a:p>
            <a:endParaRPr lang="de-DE"/>
          </a:p>
        </p:txBody>
      </p:sp>
      <p:pic>
        <p:nvPicPr>
          <p:cNvPr id="2" name="Graphic 1" descr="Cloud outline">
            <a:extLst>
              <a:ext uri="{FF2B5EF4-FFF2-40B4-BE49-F238E27FC236}">
                <a16:creationId xmlns:a16="http://schemas.microsoft.com/office/drawing/2014/main" id="{97ED3551-E394-2E42-2D29-DC20CA7A4A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835218" y="1261712"/>
            <a:ext cx="2385848" cy="2394606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8DCA7EA-C991-3F3F-F90B-10D0CFCBDC46}"/>
              </a:ext>
            </a:extLst>
          </p:cNvPr>
          <p:cNvCxnSpPr/>
          <p:nvPr/>
        </p:nvCxnSpPr>
        <p:spPr>
          <a:xfrm flipH="1">
            <a:off x="3034143" y="3144407"/>
            <a:ext cx="29352" cy="141733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3FC84CC-1259-BB7E-73C6-F060FFCD90E7}"/>
              </a:ext>
            </a:extLst>
          </p:cNvPr>
          <p:cNvSpPr txBox="1"/>
          <p:nvPr/>
        </p:nvSpPr>
        <p:spPr>
          <a:xfrm>
            <a:off x="2542673" y="2294021"/>
            <a:ext cx="25049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Cloud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30F7F7-88BC-DBAF-18AE-51578017BAA0}"/>
              </a:ext>
            </a:extLst>
          </p:cNvPr>
          <p:cNvSpPr txBox="1">
            <a:spLocks/>
          </p:cNvSpPr>
          <p:nvPr/>
        </p:nvSpPr>
        <p:spPr>
          <a:xfrm>
            <a:off x="581192" y="702156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extensions</a:t>
            </a:r>
          </a:p>
        </p:txBody>
      </p:sp>
      <p:pic>
        <p:nvPicPr>
          <p:cNvPr id="10" name="Picture 9" descr="A logo with a green and brown shield&#10;&#10;Description automatically generated">
            <a:extLst>
              <a:ext uri="{FF2B5EF4-FFF2-40B4-BE49-F238E27FC236}">
                <a16:creationId xmlns:a16="http://schemas.microsoft.com/office/drawing/2014/main" id="{D9C2F454-F046-8DE4-412D-F277F82866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77991" y="2028575"/>
            <a:ext cx="1903906" cy="9475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498DAB-4508-3BF4-286A-1E29DEDB60D7}"/>
              </a:ext>
            </a:extLst>
          </p:cNvPr>
          <p:cNvSpPr txBox="1"/>
          <p:nvPr/>
        </p:nvSpPr>
        <p:spPr>
          <a:xfrm>
            <a:off x="6928069" y="3704896"/>
            <a:ext cx="5509172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/>
              <a:t>Save data in the cloud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Host applications in the cloud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Allow remote access for the user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90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hteck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8" name="Inhaltsplatzhalter 4" descr="Digitale Zahlen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e-DE"/>
            </a:p>
          </p:txBody>
        </p:sp>
      </p:grpSp>
      <p:graphicFrame>
        <p:nvGraphicFramePr>
          <p:cNvPr id="6" name="Inhaltsplatzhalt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Titel 3">
            <a:extLst>
              <a:ext uri="{FF2B5EF4-FFF2-40B4-BE49-F238E27FC236}">
                <a16:creationId xmlns:a16="http://schemas.microsoft.com/office/drawing/2014/main" id="{FE34E3D0-74C1-F616-D0A5-FEBE7EAF1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432" y="395604"/>
            <a:ext cx="6010927" cy="1031317"/>
          </a:xfrm>
        </p:spPr>
        <p:txBody>
          <a:bodyPr/>
          <a:lstStyle/>
          <a:p>
            <a:pPr algn="ctr"/>
            <a:r>
              <a:rPr lang="de-DE" err="1"/>
              <a:t>Thank</a:t>
            </a:r>
            <a:r>
              <a:rPr lang="de-DE"/>
              <a:t> </a:t>
            </a:r>
            <a:r>
              <a:rPr lang="de-DE" err="1"/>
              <a:t>you</a:t>
            </a:r>
            <a:r>
              <a:rPr lang="de-DE"/>
              <a:t>!</a:t>
            </a:r>
          </a:p>
        </p:txBody>
      </p:sp>
      <p:pic>
        <p:nvPicPr>
          <p:cNvPr id="5" name="Picture 4" descr="A group of people sitting at a table with laptops&#10;&#10;Description automatically generated">
            <a:extLst>
              <a:ext uri="{FF2B5EF4-FFF2-40B4-BE49-F238E27FC236}">
                <a16:creationId xmlns:a16="http://schemas.microsoft.com/office/drawing/2014/main" id="{C7EA751D-0CE7-3A61-8BB1-E1AB4598349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84317" y="1608084"/>
            <a:ext cx="6020674" cy="4456385"/>
          </a:xfrm>
          <a:prstGeom prst="rect">
            <a:avLst/>
          </a:prstGeom>
        </p:spPr>
      </p:pic>
      <p:pic>
        <p:nvPicPr>
          <p:cNvPr id="9" name="Picture 8" descr="A yellow and white logo&#10;&#10;Description automatically generated">
            <a:extLst>
              <a:ext uri="{FF2B5EF4-FFF2-40B4-BE49-F238E27FC236}">
                <a16:creationId xmlns:a16="http://schemas.microsoft.com/office/drawing/2014/main" id="{68DAABB3-959C-2B8C-0DE2-4CD3C363056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54591" y="329325"/>
            <a:ext cx="1555230" cy="1601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94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enutzerdefiniert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208803_TF56390039_Win32" id="{FCB14B3E-2B92-48B8-A334-05E7A8EE34E1}" vid="{B6EC9E21-8C82-4EB1-BBE7-A370F785D0C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{3A160026-CADD-4A16-A7DC-E2C55113E51B}tf56390039_win32</Template>
  <Application>Microsoft Office PowerPoint</Application>
  <PresentationFormat>Widescreen</PresentationFormat>
  <Slides>7</Slides>
  <Notes>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Benutzerdefiniert</vt:lpstr>
      <vt:lpstr>ZXdata labs</vt:lpstr>
      <vt:lpstr>Current Problems We Want to Solve:</vt:lpstr>
      <vt:lpstr> Solutions &amp; Target Goals </vt:lpstr>
      <vt:lpstr>Architecture</vt:lpstr>
      <vt:lpstr>Architecture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Noack, Mathias</dc:creator>
  <cp:revision>2</cp:revision>
  <dcterms:created xsi:type="dcterms:W3CDTF">2024-11-21T15:50:37Z</dcterms:created>
  <dcterms:modified xsi:type="dcterms:W3CDTF">2024-11-21T20:27:01Z</dcterms:modified>
</cp:coreProperties>
</file>

<file path=docProps/thumbnail.jpeg>
</file>